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jp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9" r:id="rId3"/>
    <p:sldId id="258" r:id="rId4"/>
    <p:sldId id="260" r:id="rId5"/>
    <p:sldId id="262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0">
          <p15:clr>
            <a:srgbClr val="A4A3A4"/>
          </p15:clr>
        </p15:guide>
        <p15:guide id="2" pos="25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75344"/>
  </p:normalViewPr>
  <p:slideViewPr>
    <p:cSldViewPr snapToGrid="0" snapToObjects="1" showGuides="1">
      <p:cViewPr>
        <p:scale>
          <a:sx n="97" d="100"/>
          <a:sy n="97" d="100"/>
        </p:scale>
        <p:origin x="824" y="552"/>
      </p:cViewPr>
      <p:guideLst>
        <p:guide orient="horz" pos="2890"/>
        <p:guide pos="25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E211B-42E5-7641-AC8C-20F956436A36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86949-F852-1144-8402-143D9C8EF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99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D4F46-8C87-D347-A949-6E927EFD739F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3C030-DEE1-464F-A015-07D08F83EF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07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4' oak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gedacht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 - mid western white oak -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2' oak flute  - Appalachian white oak south east USA ,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front pipe caps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Sapele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-a) tropical Africa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key sharps &amp; tusks - west African ebony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frame parts - European Beech 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key naturals - Eastern "rock hard" maple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key levers, toe board and feeder bellows bottom manifold - cherry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all plywood components - Baltic Birch ( Balkans) or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Appleply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tracker tabs are reinforced neoprene 1/6"thick (PS still looking for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similar product in a different color)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3C030-DEE1-464F-A015-07D08F83EF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87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4' oak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gedacht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 - mid western white oak -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2' oak flute  - Appalachian white oak south east USA ,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front pipe caps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Sapele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-a) tropical Africa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key sharps &amp; tusks - west African ebony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frame parts - European Beech 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key naturals - Eastern "rock hard" maple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key levers, toe board and feeder bellows bottom manifold - cherry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all plywood components - Baltic Birch ( Balkans) or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Appleply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tracker tabs are reinforced neoprene 1/6"thick (PS still looking for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similar product in a different color)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3C030-DEE1-464F-A015-07D08F83EF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2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4' oak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gedacht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 - mid western white oak - quarter sawn , figured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Quercus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alba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2' oak flute  - Appalachian white oak south east USA ,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front pipe caps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Sapele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-a) tropical Africa        				‎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Entandrophragma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cylindricum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key sharps &amp; tusks - west African ebony		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Diospyros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crassiflora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frame parts - European Beech 						Fagus sylvatica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key naturals - Eastern "rock hard" maple					Acer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saccharum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key levers, toe board and feeder bellows bottom manifold - cherry USA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Prunus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serotina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all plywood components - Baltic Birch ( Balkans) or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Appleply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tracker tabs are reinforced neoprene 1/6"thick (PS still looking for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similar product in a different color)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3C030-DEE1-464F-A015-07D08F83EF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15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4' oak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gedacht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midwestern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white oak - quarter sawn , figured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Quercus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alba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front pipe caps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Sapele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-a) tropical Africa        				‎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Entandrophragma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cylindricum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2' oak flute  - Appalachian white oak south east USA ,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frame parts - European Beech 						Fagus sylvatica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key levers, toe board and feeder bellows bottom manifold - cherry USA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Prunus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serotina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key naturals - Eastern "rock hard" maple					Acer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saccharum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key sharps &amp; tusks - west African ebony		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Diospyros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crassiflora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all plywood components - Baltic Birch ( Balkans) or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Appleply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tracker tabs are reinforced neoprene 1/6"thick (PS still looking for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similar product in a different color)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3C030-DEE1-464F-A015-07D08F83EF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3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4' oak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gedacht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 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midwestern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white oak - quarter sawn , figured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Quercus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alba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front pipe caps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Sapele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-a) tropical Africa        				‎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Entandrophragma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cylindricum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2' oak flute  - Appalachian white oak south east USA , quarter sawn , figured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4) frame parts - European Beech 						Fagus sylvatica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5) key levers, toe board and feeder bellows bottom manifold - cherry USA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Prunus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serotina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6) key naturals - Eastern "rock hard" maple					Acer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saccharum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7) key sharps &amp; tusks - west African ebony					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Diospyros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crassiflora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Alternatively, Christo uses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african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blackwood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grendilla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also used in clarinets. 		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Dalbergia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melanoxylon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8) all plywood components - Baltic Birch ( Balkans) or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Appleply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USA</a:t>
            </a:r>
            <a:b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9)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tracker tabs are reinforced neoprene 1/6"thick (PS still looking for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similar product in a different color)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3C030-DEE1-464F-A015-07D08F83EF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14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0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9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09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8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3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8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6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7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668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7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71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8B161-6A50-8A42-9B56-38DDDC4B2843}" type="datetimeFigureOut">
              <a:rPr lang="en-US" smtClean="0"/>
              <a:t>12/6/18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1F7AE-0720-7448-A1F1-1460547BE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ar-quarter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8555"/>
            <a:ext cx="6901920" cy="6833764"/>
          </a:xfrm>
          <a:prstGeom prst="rect">
            <a:avLst/>
          </a:prstGeom>
        </p:spPr>
      </p:pic>
      <p:cxnSp>
        <p:nvCxnSpPr>
          <p:cNvPr id="6" name="Curved Connector 5"/>
          <p:cNvCxnSpPr/>
          <p:nvPr/>
        </p:nvCxnSpPr>
        <p:spPr>
          <a:xfrm>
            <a:off x="4972084" y="5419848"/>
            <a:ext cx="1581116" cy="574552"/>
          </a:xfrm>
          <a:prstGeom prst="curvedConnector3">
            <a:avLst/>
          </a:prstGeom>
          <a:ln w="127000" cap="rnd">
            <a:gradFill flip="none" rotWithShape="1">
              <a:gsLst>
                <a:gs pos="0">
                  <a:schemeClr val="tx1">
                    <a:alpha val="59000"/>
                  </a:schemeClr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photoshop attempt at logo large Black and Wh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5" y="87537"/>
            <a:ext cx="2358518" cy="4843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00299" y="118910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rebuchet MS" charset="0"/>
                <a:ea typeface="Trebuchet MS" charset="0"/>
                <a:cs typeface="Trebuchet MS" charset="0"/>
              </a:rPr>
              <a:t>Name:___________________</a:t>
            </a:r>
            <a:endParaRPr lang="en-US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t-quarter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37" y="0"/>
            <a:ext cx="7307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t-quarter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7"/>
          <a:stretch/>
        </p:blipFill>
        <p:spPr>
          <a:xfrm>
            <a:off x="1847238" y="0"/>
            <a:ext cx="4451774" cy="6858000"/>
          </a:xfrm>
          <a:prstGeom prst="rect">
            <a:avLst/>
          </a:prstGeom>
        </p:spPr>
      </p:pic>
      <p:pic>
        <p:nvPicPr>
          <p:cNvPr id="4" name="Picture 3" descr="photoshop attempt at logo large Black and Whi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9" y="6367195"/>
            <a:ext cx="2358518" cy="48433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-1579" y="1640818"/>
            <a:ext cx="3152078" cy="900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76531" y="3489156"/>
            <a:ext cx="332141" cy="62282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-1579" y="4316773"/>
            <a:ext cx="3334500" cy="666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98737" y="4316773"/>
            <a:ext cx="268368" cy="11100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1102" y="3491893"/>
            <a:ext cx="1948129" cy="178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1976531" y="3112932"/>
            <a:ext cx="1080264" cy="37622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299011" y="6555738"/>
            <a:ext cx="252328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832610" y="5600507"/>
            <a:ext cx="1466401" cy="95523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24587" y="5332574"/>
            <a:ext cx="474424" cy="122316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146618" y="4760259"/>
            <a:ext cx="3675677" cy="7984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670523" y="4886354"/>
            <a:ext cx="1260076" cy="17981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146618" y="2768947"/>
            <a:ext cx="3774182" cy="214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0" y="2566947"/>
            <a:ext cx="2723429" cy="163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73808" y="6552981"/>
            <a:ext cx="1870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www.OrgelkidsUSA.org</a:t>
            </a:r>
            <a:endParaRPr lang="en-US" sz="1400" dirty="0"/>
          </a:p>
        </p:txBody>
      </p:sp>
      <p:cxnSp>
        <p:nvCxnSpPr>
          <p:cNvPr id="31" name="Straight Connector 30"/>
          <p:cNvCxnSpPr/>
          <p:nvPr/>
        </p:nvCxnSpPr>
        <p:spPr>
          <a:xfrm flipH="1" flipV="1">
            <a:off x="5187691" y="3192633"/>
            <a:ext cx="1261266" cy="166367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207008" y="4698787"/>
            <a:ext cx="2111006" cy="185695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774794" y="4698787"/>
            <a:ext cx="432214" cy="1229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-71026" y="1391778"/>
            <a:ext cx="1374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4’ capped pipes:</a:t>
            </a:r>
            <a:endParaRPr lang="en-US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5565284" y="2456786"/>
            <a:ext cx="1213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  <a:r>
              <a:rPr lang="en-US" sz="1400" dirty="0" smtClean="0"/>
              <a:t>’ open pipes:</a:t>
            </a:r>
            <a:endParaRPr lang="en-US" sz="14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2478259" y="2566947"/>
            <a:ext cx="411455" cy="7534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543695" y="2573547"/>
            <a:ext cx="533938" cy="16800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-77786" y="2294778"/>
            <a:ext cx="1348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Front pipe caps:</a:t>
            </a:r>
            <a:endParaRPr lang="en-US" sz="1400" dirty="0"/>
          </a:p>
        </p:txBody>
      </p:sp>
      <p:grpSp>
        <p:nvGrpSpPr>
          <p:cNvPr id="60" name="Group 59"/>
          <p:cNvGrpSpPr/>
          <p:nvPr/>
        </p:nvGrpSpPr>
        <p:grpSpPr>
          <a:xfrm>
            <a:off x="5289246" y="2458005"/>
            <a:ext cx="284169" cy="307777"/>
            <a:chOff x="471022" y="786389"/>
            <a:chExt cx="284169" cy="307777"/>
          </a:xfrm>
        </p:grpSpPr>
        <p:sp>
          <p:nvSpPr>
            <p:cNvPr id="54" name="TextBox 53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3</a:t>
              </a:r>
              <a:endParaRPr lang="en-US" sz="1400" dirty="0"/>
            </a:p>
          </p:txBody>
        </p:sp>
        <p:sp>
          <p:nvSpPr>
            <p:cNvPr id="59" name="Oval 58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7036" y="1120521"/>
            <a:ext cx="284169" cy="307777"/>
            <a:chOff x="471022" y="786389"/>
            <a:chExt cx="284169" cy="307777"/>
          </a:xfrm>
        </p:grpSpPr>
        <p:sp>
          <p:nvSpPr>
            <p:cNvPr id="65" name="TextBox 64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</a:t>
              </a:r>
              <a:endParaRPr lang="en-US" sz="1400" dirty="0"/>
            </a:p>
          </p:txBody>
        </p:sp>
        <p:sp>
          <p:nvSpPr>
            <p:cNvPr id="66" name="Oval 65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16416" y="1979133"/>
            <a:ext cx="284169" cy="307777"/>
            <a:chOff x="471022" y="786389"/>
            <a:chExt cx="284169" cy="307777"/>
          </a:xfrm>
        </p:grpSpPr>
        <p:sp>
          <p:nvSpPr>
            <p:cNvPr id="68" name="TextBox 67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2</a:t>
              </a:r>
              <a:endParaRPr lang="en-US" sz="1400" dirty="0"/>
            </a:p>
          </p:txBody>
        </p:sp>
        <p:sp>
          <p:nvSpPr>
            <p:cNvPr id="69" name="Oval 68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172919" y="3263275"/>
            <a:ext cx="284169" cy="307777"/>
            <a:chOff x="471022" y="786389"/>
            <a:chExt cx="284169" cy="307777"/>
          </a:xfrm>
        </p:grpSpPr>
        <p:sp>
          <p:nvSpPr>
            <p:cNvPr id="71" name="TextBox 70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</a:t>
              </a:r>
              <a:endParaRPr lang="en-US" sz="1400" dirty="0"/>
            </a:p>
          </p:txBody>
        </p:sp>
        <p:sp>
          <p:nvSpPr>
            <p:cNvPr id="72" name="Oval 71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19426" y="4582800"/>
            <a:ext cx="284169" cy="307777"/>
            <a:chOff x="471022" y="786389"/>
            <a:chExt cx="284169" cy="307777"/>
          </a:xfrm>
        </p:grpSpPr>
        <p:sp>
          <p:nvSpPr>
            <p:cNvPr id="76" name="TextBox 75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1</a:t>
              </a:r>
              <a:endParaRPr lang="en-US" sz="1400" dirty="0"/>
            </a:p>
          </p:txBody>
        </p:sp>
        <p:sp>
          <p:nvSpPr>
            <p:cNvPr id="77" name="Oval 76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1102" y="3958094"/>
            <a:ext cx="284169" cy="307777"/>
            <a:chOff x="471022" y="786389"/>
            <a:chExt cx="284169" cy="307777"/>
          </a:xfrm>
        </p:grpSpPr>
        <p:sp>
          <p:nvSpPr>
            <p:cNvPr id="79" name="TextBox 78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5</a:t>
              </a:r>
            </a:p>
          </p:txBody>
        </p:sp>
        <p:sp>
          <p:nvSpPr>
            <p:cNvPr id="80" name="Oval 79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-37917" y="3234547"/>
            <a:ext cx="692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Frame:</a:t>
            </a:r>
            <a:endParaRPr lang="en-US" sz="1400" dirty="0"/>
          </a:p>
        </p:txBody>
      </p:sp>
      <p:grpSp>
        <p:nvGrpSpPr>
          <p:cNvPr id="91" name="Group 90"/>
          <p:cNvGrpSpPr/>
          <p:nvPr/>
        </p:nvGrpSpPr>
        <p:grpSpPr>
          <a:xfrm>
            <a:off x="47123" y="2978020"/>
            <a:ext cx="284169" cy="307777"/>
            <a:chOff x="471022" y="786389"/>
            <a:chExt cx="284169" cy="307777"/>
          </a:xfrm>
        </p:grpSpPr>
        <p:sp>
          <p:nvSpPr>
            <p:cNvPr id="92" name="TextBox 91"/>
            <p:cNvSpPr txBox="1"/>
            <p:nvPr/>
          </p:nvSpPr>
          <p:spPr>
            <a:xfrm>
              <a:off x="471022" y="786389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93" name="Oval 92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1" name="Straight Connector 100"/>
          <p:cNvCxnSpPr/>
          <p:nvPr/>
        </p:nvCxnSpPr>
        <p:spPr>
          <a:xfrm flipV="1">
            <a:off x="3930599" y="4698786"/>
            <a:ext cx="284715" cy="15752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8"/>
          <a:stretch/>
        </p:blipFill>
        <p:spPr>
          <a:xfrm>
            <a:off x="4215314" y="199"/>
            <a:ext cx="4919500" cy="243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t-quarter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7"/>
          <a:stretch/>
        </p:blipFill>
        <p:spPr>
          <a:xfrm>
            <a:off x="1870632" y="199"/>
            <a:ext cx="4451774" cy="6858000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8"/>
          <a:stretch/>
        </p:blipFill>
        <p:spPr>
          <a:xfrm>
            <a:off x="4215314" y="199"/>
            <a:ext cx="4919500" cy="2438016"/>
          </a:xfrm>
          <a:prstGeom prst="rect">
            <a:avLst/>
          </a:prstGeom>
        </p:spPr>
      </p:pic>
      <p:pic>
        <p:nvPicPr>
          <p:cNvPr id="4" name="Picture 3" descr="photoshop attempt at logo large Black and Wh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" y="6353340"/>
            <a:ext cx="2358518" cy="48433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-1579" y="1386174"/>
            <a:ext cx="3152078" cy="900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76531" y="3489156"/>
            <a:ext cx="332141" cy="62282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1102" y="3491893"/>
            <a:ext cx="1948129" cy="178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1976531" y="3112932"/>
            <a:ext cx="1080264" cy="37622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299011" y="6555738"/>
            <a:ext cx="252328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832610" y="5600507"/>
            <a:ext cx="1466401" cy="95523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24587" y="5332574"/>
            <a:ext cx="474424" cy="122316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146618" y="4840105"/>
            <a:ext cx="3951084" cy="2734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146618" y="2768947"/>
            <a:ext cx="3988196" cy="82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0" y="2566947"/>
            <a:ext cx="2723429" cy="163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187691" y="3192633"/>
            <a:ext cx="1261266" cy="166367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207008" y="4698787"/>
            <a:ext cx="2111006" cy="185695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774794" y="4698787"/>
            <a:ext cx="432214" cy="1229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9930" y="812815"/>
            <a:ext cx="1511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4’ capped pipes: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62057" y="2237704"/>
            <a:ext cx="1324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rebuchet MS" charset="0"/>
                <a:ea typeface="Trebuchet MS" charset="0"/>
                <a:cs typeface="Trebuchet MS" charset="0"/>
              </a:rPr>
              <a:t>2</a:t>
            </a:r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’ open pipes: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2478259" y="2566947"/>
            <a:ext cx="411455" cy="7534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543695" y="2573547"/>
            <a:ext cx="533938" cy="16800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7973" y="1996604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Front pipe caps: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686019" y="2238923"/>
            <a:ext cx="284169" cy="307777"/>
            <a:chOff x="471022" y="786389"/>
            <a:chExt cx="284169" cy="307777"/>
          </a:xfrm>
        </p:grpSpPr>
        <p:sp>
          <p:nvSpPr>
            <p:cNvPr id="54" name="TextBox 53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3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7036" y="796427"/>
            <a:ext cx="284169" cy="307777"/>
            <a:chOff x="471022" y="786389"/>
            <a:chExt cx="284169" cy="307777"/>
          </a:xfrm>
        </p:grpSpPr>
        <p:sp>
          <p:nvSpPr>
            <p:cNvPr id="65" name="TextBox 64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1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0" y="1990903"/>
            <a:ext cx="284169" cy="307777"/>
            <a:chOff x="471022" y="786389"/>
            <a:chExt cx="284169" cy="307777"/>
          </a:xfrm>
        </p:grpSpPr>
        <p:sp>
          <p:nvSpPr>
            <p:cNvPr id="68" name="TextBox 67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2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243362" y="4283191"/>
            <a:ext cx="284169" cy="307777"/>
            <a:chOff x="471022" y="786389"/>
            <a:chExt cx="284169" cy="307777"/>
          </a:xfrm>
        </p:grpSpPr>
        <p:sp>
          <p:nvSpPr>
            <p:cNvPr id="71" name="TextBox 70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5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02966" y="5913091"/>
            <a:ext cx="284169" cy="307777"/>
            <a:chOff x="471022" y="786389"/>
            <a:chExt cx="284169" cy="307777"/>
          </a:xfrm>
        </p:grpSpPr>
        <p:sp>
          <p:nvSpPr>
            <p:cNvPr id="76" name="TextBox 75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7</a:t>
              </a:r>
            </a:p>
          </p:txBody>
        </p:sp>
        <p:sp>
          <p:nvSpPr>
            <p:cNvPr id="77" name="Oval 76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171226" y="622117"/>
            <a:ext cx="284169" cy="307777"/>
            <a:chOff x="471022" y="786389"/>
            <a:chExt cx="284169" cy="307777"/>
          </a:xfrm>
        </p:grpSpPr>
        <p:sp>
          <p:nvSpPr>
            <p:cNvPr id="79" name="TextBox 78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5</a:t>
              </a:r>
            </a:p>
          </p:txBody>
        </p:sp>
        <p:sp>
          <p:nvSpPr>
            <p:cNvPr id="80" name="Oval 79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259502" y="2901707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Frame: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12398" y="2885420"/>
            <a:ext cx="284169" cy="307777"/>
            <a:chOff x="471022" y="786389"/>
            <a:chExt cx="284169" cy="307777"/>
          </a:xfrm>
        </p:grpSpPr>
        <p:sp>
          <p:nvSpPr>
            <p:cNvPr id="92" name="TextBox 91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4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cxnSp>
        <p:nvCxnSpPr>
          <p:cNvPr id="101" name="Straight Connector 100"/>
          <p:cNvCxnSpPr/>
          <p:nvPr/>
        </p:nvCxnSpPr>
        <p:spPr>
          <a:xfrm flipV="1">
            <a:off x="3930599" y="4698786"/>
            <a:ext cx="284715" cy="15752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580456" y="5924026"/>
            <a:ext cx="1726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Tusks &amp; </a:t>
            </a:r>
            <a:r>
              <a:rPr lang="en-US" sz="1400" smtClean="0">
                <a:latin typeface="Trebuchet MS" charset="0"/>
                <a:ea typeface="Trebuchet MS" charset="0"/>
                <a:cs typeface="Trebuchet MS" charset="0"/>
              </a:rPr>
              <a:t>black keys: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177238" y="6160536"/>
            <a:ext cx="192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rebuchet MS" charset="0"/>
                <a:ea typeface="Trebuchet MS" charset="0"/>
                <a:cs typeface="Trebuchet MS" charset="0"/>
              </a:rPr>
              <a:t>Ebony</a:t>
            </a:r>
            <a:endParaRPr lang="en-US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4690525" y="574488"/>
            <a:ext cx="284169" cy="307777"/>
            <a:chOff x="471022" y="786389"/>
            <a:chExt cx="284169" cy="307777"/>
          </a:xfrm>
        </p:grpSpPr>
        <p:sp>
          <p:nvSpPr>
            <p:cNvPr id="58" name="TextBox 57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1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462764" y="1145211"/>
            <a:ext cx="284169" cy="307777"/>
            <a:chOff x="471022" y="786389"/>
            <a:chExt cx="284169" cy="307777"/>
          </a:xfrm>
        </p:grpSpPr>
        <p:sp>
          <p:nvSpPr>
            <p:cNvPr id="73" name="Oval 72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2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953486" y="645530"/>
            <a:ext cx="284169" cy="307777"/>
            <a:chOff x="471022" y="786389"/>
            <a:chExt cx="284169" cy="307777"/>
          </a:xfrm>
        </p:grpSpPr>
        <p:sp>
          <p:nvSpPr>
            <p:cNvPr id="81" name="TextBox 80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3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487943" y="403072"/>
            <a:ext cx="284169" cy="307777"/>
            <a:chOff x="471022" y="786389"/>
            <a:chExt cx="284169" cy="307777"/>
          </a:xfrm>
        </p:grpSpPr>
        <p:sp>
          <p:nvSpPr>
            <p:cNvPr id="84" name="TextBox 83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4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559722" y="1318345"/>
            <a:ext cx="284169" cy="307777"/>
            <a:chOff x="471022" y="786389"/>
            <a:chExt cx="284169" cy="307777"/>
          </a:xfrm>
        </p:grpSpPr>
        <p:sp>
          <p:nvSpPr>
            <p:cNvPr id="94" name="TextBox 93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7</a:t>
              </a:r>
            </a:p>
          </p:txBody>
        </p:sp>
        <p:sp>
          <p:nvSpPr>
            <p:cNvPr id="95" name="Oval 94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6889429" y="6519950"/>
            <a:ext cx="1466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/>
              <a:t>Diospyros</a:t>
            </a:r>
            <a:r>
              <a:rPr lang="en-US" sz="1200" i="1" dirty="0"/>
              <a:t> </a:t>
            </a:r>
            <a:r>
              <a:rPr lang="en-US" sz="1200" i="1" dirty="0" err="1"/>
              <a:t>crassiflora</a:t>
            </a:r>
            <a:endParaRPr lang="en-US" sz="1200" i="1" dirty="0"/>
          </a:p>
        </p:txBody>
      </p:sp>
      <p:sp>
        <p:nvSpPr>
          <p:cNvPr id="86" name="TextBox 85"/>
          <p:cNvSpPr txBox="1"/>
          <p:nvPr/>
        </p:nvSpPr>
        <p:spPr>
          <a:xfrm>
            <a:off x="-59352" y="1045274"/>
            <a:ext cx="3121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rebuchet MS" charset="0"/>
                <a:ea typeface="Trebuchet MS" charset="0"/>
                <a:cs typeface="Trebuchet MS" charset="0"/>
              </a:rPr>
              <a:t>Midwestern white oak</a:t>
            </a:r>
            <a:endParaRPr lang="en-US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95082" y="2238962"/>
            <a:ext cx="23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smtClean="0">
                <a:latin typeface="Trebuchet MS" charset="0"/>
                <a:ea typeface="Trebuchet MS" charset="0"/>
                <a:cs typeface="Trebuchet MS" charset="0"/>
              </a:rPr>
              <a:t>Sapele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70885" y="2403491"/>
            <a:ext cx="3121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smtClean="0">
                <a:latin typeface="Trebuchet MS" charset="0"/>
                <a:ea typeface="Trebuchet MS" charset="0"/>
                <a:cs typeface="Trebuchet MS" charset="0"/>
              </a:rPr>
              <a:t>Appalachian </a:t>
            </a:r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white oak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76658" y="2572901"/>
            <a:ext cx="2068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Entandrophragma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cylindricum</a:t>
            </a:r>
            <a:endParaRPr lang="en-US" sz="1200" i="1" dirty="0"/>
          </a:p>
        </p:txBody>
      </p:sp>
      <p:cxnSp>
        <p:nvCxnSpPr>
          <p:cNvPr id="97" name="Straight Connector 96"/>
          <p:cNvCxnSpPr/>
          <p:nvPr/>
        </p:nvCxnSpPr>
        <p:spPr>
          <a:xfrm>
            <a:off x="37036" y="4423226"/>
            <a:ext cx="187915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 flipV="1">
            <a:off x="1889668" y="4419791"/>
            <a:ext cx="363542" cy="19959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/>
          <p:cNvGrpSpPr/>
          <p:nvPr/>
        </p:nvGrpSpPr>
        <p:grpSpPr>
          <a:xfrm>
            <a:off x="31003" y="3798894"/>
            <a:ext cx="284169" cy="307777"/>
            <a:chOff x="471022" y="786389"/>
            <a:chExt cx="284169" cy="307777"/>
          </a:xfrm>
        </p:grpSpPr>
        <p:sp>
          <p:nvSpPr>
            <p:cNvPr id="106" name="TextBox 105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6</a:t>
              </a:r>
            </a:p>
          </p:txBody>
        </p:sp>
        <p:sp>
          <p:nvSpPr>
            <p:cNvPr id="107" name="Oval 106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067059" y="723326"/>
            <a:ext cx="284169" cy="307777"/>
            <a:chOff x="471022" y="786389"/>
            <a:chExt cx="284169" cy="307777"/>
          </a:xfrm>
        </p:grpSpPr>
        <p:sp>
          <p:nvSpPr>
            <p:cNvPr id="109" name="TextBox 108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6</a:t>
              </a:r>
            </a:p>
          </p:txBody>
        </p:sp>
        <p:sp>
          <p:nvSpPr>
            <p:cNvPr id="110" name="Oval 109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sp>
        <p:nvSpPr>
          <p:cNvPr id="111" name="Rectangle 110"/>
          <p:cNvSpPr/>
          <p:nvPr/>
        </p:nvSpPr>
        <p:spPr>
          <a:xfrm>
            <a:off x="6932010" y="2786660"/>
            <a:ext cx="10005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Quercus</a:t>
            </a:r>
            <a:r>
              <a:rPr lang="en-US" sz="1200" i="1" dirty="0" smtClean="0"/>
              <a:t> alba</a:t>
            </a:r>
            <a:endParaRPr lang="en-US" sz="1200" i="1" dirty="0"/>
          </a:p>
        </p:txBody>
      </p:sp>
      <p:sp>
        <p:nvSpPr>
          <p:cNvPr id="112" name="Rectangle 111"/>
          <p:cNvSpPr/>
          <p:nvPr/>
        </p:nvSpPr>
        <p:spPr>
          <a:xfrm>
            <a:off x="746460" y="1402108"/>
            <a:ext cx="10005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Quercus</a:t>
            </a:r>
            <a:r>
              <a:rPr lang="en-US" sz="1200" i="1" smtClean="0"/>
              <a:t> alba</a:t>
            </a:r>
            <a:endParaRPr lang="en-US" sz="1200" i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-14365" y="3165991"/>
            <a:ext cx="23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European beech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90732" y="4293215"/>
            <a:ext cx="1966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Key levers, toe board: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727436" y="4501103"/>
            <a:ext cx="2533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Cherry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683401" y="4908365"/>
            <a:ext cx="10775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Genus</a:t>
            </a:r>
            <a:r>
              <a:rPr lang="en-US" sz="1200" i="1" dirty="0" smtClean="0"/>
              <a:t>: </a:t>
            </a:r>
            <a:r>
              <a:rPr lang="en-US" sz="1200" i="1" dirty="0" err="1" smtClean="0"/>
              <a:t>Prunus</a:t>
            </a:r>
            <a:endParaRPr lang="en-US" sz="1200" i="1" dirty="0"/>
          </a:p>
        </p:txBody>
      </p:sp>
      <p:sp>
        <p:nvSpPr>
          <p:cNvPr id="103" name="Rectangle 102"/>
          <p:cNvSpPr/>
          <p:nvPr/>
        </p:nvSpPr>
        <p:spPr>
          <a:xfrm>
            <a:off x="380015" y="3498260"/>
            <a:ext cx="11199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Fagus sylvatica</a:t>
            </a:r>
            <a:endParaRPr lang="en-US" sz="1200" i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-60784" y="4094077"/>
            <a:ext cx="313687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Eastern “rock hard</a:t>
            </a:r>
            <a:r>
              <a:rPr lang="en-US" sz="1950" b="1" smtClean="0">
                <a:latin typeface="Trebuchet MS" charset="0"/>
                <a:ea typeface="Trebuchet MS" charset="0"/>
                <a:cs typeface="Trebuchet MS" charset="0"/>
              </a:rPr>
              <a:t>” maple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4359" y="3814659"/>
            <a:ext cx="1742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Natural key covers: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969285" y="4450358"/>
            <a:ext cx="9291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Genus</a:t>
            </a:r>
            <a:r>
              <a:rPr lang="en-US" sz="1200" i="1" dirty="0" smtClean="0"/>
              <a:t>: Acer</a:t>
            </a:r>
            <a:endParaRPr lang="en-US" sz="1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0712" y="16451"/>
            <a:ext cx="270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latin typeface="Trebuchet MS" charset="0"/>
                <a:ea typeface="Trebuchet MS" charset="0"/>
                <a:cs typeface="Trebuchet MS" charset="0"/>
              </a:rPr>
              <a:t>Wood Origins &amp; Species</a:t>
            </a:r>
            <a:endParaRPr lang="en-US" b="1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3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t-quarter2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77"/>
          <a:stretch/>
        </p:blipFill>
        <p:spPr>
          <a:xfrm>
            <a:off x="1870632" y="199"/>
            <a:ext cx="4451774" cy="6858000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8"/>
          <a:stretch/>
        </p:blipFill>
        <p:spPr>
          <a:xfrm>
            <a:off x="4215314" y="199"/>
            <a:ext cx="4919500" cy="2438016"/>
          </a:xfrm>
          <a:prstGeom prst="rect">
            <a:avLst/>
          </a:prstGeom>
        </p:spPr>
      </p:pic>
      <p:pic>
        <p:nvPicPr>
          <p:cNvPr id="4" name="Picture 3" descr="photoshop attempt at logo large Black and Wh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" y="6353340"/>
            <a:ext cx="2358518" cy="48433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-1579" y="1386174"/>
            <a:ext cx="3152078" cy="900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76531" y="3489156"/>
            <a:ext cx="332141" cy="62282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1102" y="3491893"/>
            <a:ext cx="1948129" cy="1785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1976531" y="3112932"/>
            <a:ext cx="1080264" cy="37622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6299011" y="6555738"/>
            <a:ext cx="252328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832610" y="5600507"/>
            <a:ext cx="1466401" cy="95523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24587" y="5332574"/>
            <a:ext cx="474424" cy="122316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146618" y="4840105"/>
            <a:ext cx="3951084" cy="2734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146618" y="2768947"/>
            <a:ext cx="3988196" cy="82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0" y="2566947"/>
            <a:ext cx="2723429" cy="163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187691" y="3192633"/>
            <a:ext cx="1261266" cy="166367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207008" y="4698787"/>
            <a:ext cx="2111006" cy="185695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774794" y="4698787"/>
            <a:ext cx="432214" cy="1229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99930" y="812815"/>
            <a:ext cx="1511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4’ capped pipes: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62057" y="2237704"/>
            <a:ext cx="1324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rebuchet MS" charset="0"/>
                <a:ea typeface="Trebuchet MS" charset="0"/>
                <a:cs typeface="Trebuchet MS" charset="0"/>
              </a:rPr>
              <a:t>2</a:t>
            </a:r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’ open pipes: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2478259" y="2566947"/>
            <a:ext cx="411455" cy="7534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543695" y="2573547"/>
            <a:ext cx="533938" cy="16800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67973" y="1996604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Front pipe caps: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686019" y="2238923"/>
            <a:ext cx="284169" cy="307777"/>
            <a:chOff x="471022" y="786389"/>
            <a:chExt cx="284169" cy="307777"/>
          </a:xfrm>
        </p:grpSpPr>
        <p:sp>
          <p:nvSpPr>
            <p:cNvPr id="54" name="TextBox 53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3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7036" y="796427"/>
            <a:ext cx="284169" cy="307777"/>
            <a:chOff x="471022" y="786389"/>
            <a:chExt cx="284169" cy="307777"/>
          </a:xfrm>
        </p:grpSpPr>
        <p:sp>
          <p:nvSpPr>
            <p:cNvPr id="65" name="TextBox 64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1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0" y="1990903"/>
            <a:ext cx="284169" cy="307777"/>
            <a:chOff x="471022" y="786389"/>
            <a:chExt cx="284169" cy="307777"/>
          </a:xfrm>
        </p:grpSpPr>
        <p:sp>
          <p:nvSpPr>
            <p:cNvPr id="68" name="TextBox 67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2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243362" y="4283191"/>
            <a:ext cx="284169" cy="307777"/>
            <a:chOff x="471022" y="786389"/>
            <a:chExt cx="284169" cy="307777"/>
          </a:xfrm>
        </p:grpSpPr>
        <p:sp>
          <p:nvSpPr>
            <p:cNvPr id="71" name="TextBox 70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5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302966" y="5913091"/>
            <a:ext cx="284169" cy="307777"/>
            <a:chOff x="471022" y="786389"/>
            <a:chExt cx="284169" cy="307777"/>
          </a:xfrm>
        </p:grpSpPr>
        <p:sp>
          <p:nvSpPr>
            <p:cNvPr id="76" name="TextBox 75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7</a:t>
              </a:r>
            </a:p>
          </p:txBody>
        </p:sp>
        <p:sp>
          <p:nvSpPr>
            <p:cNvPr id="77" name="Oval 76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171226" y="622117"/>
            <a:ext cx="284169" cy="307777"/>
            <a:chOff x="471022" y="786389"/>
            <a:chExt cx="284169" cy="307777"/>
          </a:xfrm>
        </p:grpSpPr>
        <p:sp>
          <p:nvSpPr>
            <p:cNvPr id="79" name="TextBox 78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5</a:t>
              </a:r>
            </a:p>
          </p:txBody>
        </p:sp>
        <p:sp>
          <p:nvSpPr>
            <p:cNvPr id="80" name="Oval 79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259502" y="2901707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Frame: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12398" y="2885420"/>
            <a:ext cx="284169" cy="307777"/>
            <a:chOff x="471022" y="786389"/>
            <a:chExt cx="284169" cy="307777"/>
          </a:xfrm>
        </p:grpSpPr>
        <p:sp>
          <p:nvSpPr>
            <p:cNvPr id="92" name="TextBox 91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4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cxnSp>
        <p:nvCxnSpPr>
          <p:cNvPr id="101" name="Straight Connector 100"/>
          <p:cNvCxnSpPr/>
          <p:nvPr/>
        </p:nvCxnSpPr>
        <p:spPr>
          <a:xfrm flipV="1">
            <a:off x="3930599" y="4698786"/>
            <a:ext cx="284715" cy="157523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580456" y="5924026"/>
            <a:ext cx="1726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Tusks &amp; </a:t>
            </a:r>
            <a:r>
              <a:rPr lang="en-US" sz="1400" smtClean="0">
                <a:latin typeface="Trebuchet MS" charset="0"/>
                <a:ea typeface="Trebuchet MS" charset="0"/>
                <a:cs typeface="Trebuchet MS" charset="0"/>
              </a:rPr>
              <a:t>black keys: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243361" y="6213544"/>
            <a:ext cx="2891453" cy="35394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700" b="1" dirty="0" smtClean="0">
                <a:latin typeface="Trebuchet MS" charset="0"/>
                <a:ea typeface="Trebuchet MS" charset="0"/>
                <a:cs typeface="Trebuchet MS" charset="0"/>
              </a:rPr>
              <a:t>Ebony or </a:t>
            </a:r>
            <a:r>
              <a:rPr lang="en-US" sz="1700" b="1" smtClean="0">
                <a:latin typeface="Trebuchet MS" charset="0"/>
                <a:ea typeface="Trebuchet MS" charset="0"/>
                <a:cs typeface="Trebuchet MS" charset="0"/>
              </a:rPr>
              <a:t>African blackwood</a:t>
            </a:r>
            <a:endParaRPr lang="en-US" sz="170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4690525" y="574488"/>
            <a:ext cx="284169" cy="307777"/>
            <a:chOff x="471022" y="786389"/>
            <a:chExt cx="284169" cy="307777"/>
          </a:xfrm>
        </p:grpSpPr>
        <p:sp>
          <p:nvSpPr>
            <p:cNvPr id="58" name="TextBox 57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1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462764" y="1145211"/>
            <a:ext cx="284169" cy="307777"/>
            <a:chOff x="471022" y="786389"/>
            <a:chExt cx="284169" cy="307777"/>
          </a:xfrm>
        </p:grpSpPr>
        <p:sp>
          <p:nvSpPr>
            <p:cNvPr id="73" name="Oval 72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2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953486" y="645530"/>
            <a:ext cx="284169" cy="307777"/>
            <a:chOff x="471022" y="786389"/>
            <a:chExt cx="284169" cy="307777"/>
          </a:xfrm>
        </p:grpSpPr>
        <p:sp>
          <p:nvSpPr>
            <p:cNvPr id="81" name="TextBox 80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3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487943" y="403072"/>
            <a:ext cx="284169" cy="307777"/>
            <a:chOff x="471022" y="786389"/>
            <a:chExt cx="284169" cy="307777"/>
          </a:xfrm>
        </p:grpSpPr>
        <p:sp>
          <p:nvSpPr>
            <p:cNvPr id="84" name="TextBox 83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rebuchet MS" charset="0"/>
                  <a:ea typeface="Trebuchet MS" charset="0"/>
                  <a:cs typeface="Trebuchet MS" charset="0"/>
                </a:rPr>
                <a:t>4</a:t>
              </a:r>
              <a:endParaRPr lang="en-US" sz="1400" dirty="0">
                <a:latin typeface="Trebuchet MS" charset="0"/>
                <a:ea typeface="Trebuchet MS" charset="0"/>
                <a:cs typeface="Trebuchet MS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559722" y="1318345"/>
            <a:ext cx="284169" cy="307777"/>
            <a:chOff x="471022" y="786389"/>
            <a:chExt cx="284169" cy="307777"/>
          </a:xfrm>
        </p:grpSpPr>
        <p:sp>
          <p:nvSpPr>
            <p:cNvPr id="94" name="TextBox 93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7</a:t>
              </a:r>
            </a:p>
          </p:txBody>
        </p:sp>
        <p:sp>
          <p:nvSpPr>
            <p:cNvPr id="95" name="Oval 94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736096" y="6546616"/>
            <a:ext cx="43576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i="1" dirty="0" err="1"/>
              <a:t>Diospyros</a:t>
            </a:r>
            <a:r>
              <a:rPr lang="en-US" sz="1200" i="1" dirty="0"/>
              <a:t> </a:t>
            </a:r>
            <a:r>
              <a:rPr lang="en-US" sz="1200" i="1" dirty="0" err="1" smtClean="0"/>
              <a:t>crassiflora</a:t>
            </a:r>
            <a:r>
              <a:rPr lang="en-US" sz="1200" i="1" dirty="0" smtClean="0"/>
              <a:t> </a:t>
            </a:r>
            <a:r>
              <a:rPr lang="en-US" sz="1200" dirty="0" smtClean="0"/>
              <a:t>or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Dalbergia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melanoxylon</a:t>
            </a:r>
            <a:r>
              <a:rPr lang="en-US" sz="1200" dirty="0" smtClean="0"/>
              <a:t> (used in clarinets)</a:t>
            </a:r>
            <a:endParaRPr lang="en-US" sz="1200" i="1" dirty="0"/>
          </a:p>
        </p:txBody>
      </p:sp>
      <p:sp>
        <p:nvSpPr>
          <p:cNvPr id="86" name="TextBox 85"/>
          <p:cNvSpPr txBox="1"/>
          <p:nvPr/>
        </p:nvSpPr>
        <p:spPr>
          <a:xfrm>
            <a:off x="-59352" y="1045274"/>
            <a:ext cx="3121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rebuchet MS" charset="0"/>
                <a:ea typeface="Trebuchet MS" charset="0"/>
                <a:cs typeface="Trebuchet MS" charset="0"/>
              </a:rPr>
              <a:t>Midwestern white oak</a:t>
            </a:r>
            <a:endParaRPr lang="en-US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95082" y="2238962"/>
            <a:ext cx="23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smtClean="0">
                <a:latin typeface="Trebuchet MS" charset="0"/>
                <a:ea typeface="Trebuchet MS" charset="0"/>
                <a:cs typeface="Trebuchet MS" charset="0"/>
              </a:rPr>
              <a:t>Sapele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370885" y="2403491"/>
            <a:ext cx="3121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smtClean="0">
                <a:latin typeface="Trebuchet MS" charset="0"/>
                <a:ea typeface="Trebuchet MS" charset="0"/>
                <a:cs typeface="Trebuchet MS" charset="0"/>
              </a:rPr>
              <a:t>Appalachian </a:t>
            </a:r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white oak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76658" y="2572901"/>
            <a:ext cx="2068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Entandrophragma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cylindricum</a:t>
            </a:r>
            <a:endParaRPr lang="en-US" sz="1200" i="1" dirty="0"/>
          </a:p>
        </p:txBody>
      </p:sp>
      <p:cxnSp>
        <p:nvCxnSpPr>
          <p:cNvPr id="97" name="Straight Connector 96"/>
          <p:cNvCxnSpPr/>
          <p:nvPr/>
        </p:nvCxnSpPr>
        <p:spPr>
          <a:xfrm>
            <a:off x="37036" y="4423226"/>
            <a:ext cx="187915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 flipV="1">
            <a:off x="1889668" y="4419791"/>
            <a:ext cx="363542" cy="19959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/>
          <p:cNvGrpSpPr/>
          <p:nvPr/>
        </p:nvGrpSpPr>
        <p:grpSpPr>
          <a:xfrm>
            <a:off x="31003" y="3798894"/>
            <a:ext cx="284169" cy="307777"/>
            <a:chOff x="471022" y="786389"/>
            <a:chExt cx="284169" cy="307777"/>
          </a:xfrm>
        </p:grpSpPr>
        <p:sp>
          <p:nvSpPr>
            <p:cNvPr id="106" name="TextBox 105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6</a:t>
              </a:r>
            </a:p>
          </p:txBody>
        </p:sp>
        <p:sp>
          <p:nvSpPr>
            <p:cNvPr id="107" name="Oval 106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067059" y="723326"/>
            <a:ext cx="284169" cy="307777"/>
            <a:chOff x="471022" y="786389"/>
            <a:chExt cx="284169" cy="307777"/>
          </a:xfrm>
        </p:grpSpPr>
        <p:sp>
          <p:nvSpPr>
            <p:cNvPr id="109" name="TextBox 108"/>
            <p:cNvSpPr txBox="1"/>
            <p:nvPr/>
          </p:nvSpPr>
          <p:spPr>
            <a:xfrm>
              <a:off x="471022" y="786389"/>
              <a:ext cx="279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Trebuchet MS" charset="0"/>
                  <a:ea typeface="Trebuchet MS" charset="0"/>
                  <a:cs typeface="Trebuchet MS" charset="0"/>
                </a:rPr>
                <a:t>6</a:t>
              </a:r>
            </a:p>
          </p:txBody>
        </p:sp>
        <p:sp>
          <p:nvSpPr>
            <p:cNvPr id="110" name="Oval 109"/>
            <p:cNvSpPr/>
            <p:nvPr/>
          </p:nvSpPr>
          <p:spPr>
            <a:xfrm flipH="1">
              <a:off x="477043" y="806905"/>
              <a:ext cx="278148" cy="278148"/>
            </a:xfrm>
            <a:prstGeom prst="ellipse">
              <a:avLst/>
            </a:prstGeom>
            <a:noFill/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rebuchet MS" charset="0"/>
                <a:ea typeface="Trebuchet MS" charset="0"/>
                <a:cs typeface="Trebuchet MS" charset="0"/>
              </a:endParaRPr>
            </a:p>
          </p:txBody>
        </p:sp>
      </p:grpSp>
      <p:sp>
        <p:nvSpPr>
          <p:cNvPr id="111" name="Rectangle 110"/>
          <p:cNvSpPr/>
          <p:nvPr/>
        </p:nvSpPr>
        <p:spPr>
          <a:xfrm>
            <a:off x="6932010" y="2786660"/>
            <a:ext cx="10005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Quercus</a:t>
            </a:r>
            <a:r>
              <a:rPr lang="en-US" sz="1200" i="1" dirty="0" smtClean="0"/>
              <a:t> alba</a:t>
            </a:r>
            <a:endParaRPr lang="en-US" sz="1200" i="1" dirty="0"/>
          </a:p>
        </p:txBody>
      </p:sp>
      <p:sp>
        <p:nvSpPr>
          <p:cNvPr id="112" name="Rectangle 111"/>
          <p:cNvSpPr/>
          <p:nvPr/>
        </p:nvSpPr>
        <p:spPr>
          <a:xfrm>
            <a:off x="746460" y="1402108"/>
            <a:ext cx="100059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err="1" smtClean="0"/>
              <a:t>Quercus</a:t>
            </a:r>
            <a:r>
              <a:rPr lang="en-US" sz="1200" i="1" smtClean="0"/>
              <a:t> alba</a:t>
            </a:r>
            <a:endParaRPr lang="en-US" sz="1200" i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-14365" y="3165991"/>
            <a:ext cx="234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European beech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490732" y="4293215"/>
            <a:ext cx="1966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Key levers, toe board: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727436" y="4501103"/>
            <a:ext cx="2533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Cherry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683401" y="4908365"/>
            <a:ext cx="10775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Genus</a:t>
            </a:r>
            <a:r>
              <a:rPr lang="en-US" sz="1200" i="1" dirty="0" smtClean="0"/>
              <a:t>: </a:t>
            </a:r>
            <a:r>
              <a:rPr lang="en-US" sz="1200" i="1" dirty="0" err="1" smtClean="0"/>
              <a:t>Prunus</a:t>
            </a:r>
            <a:endParaRPr lang="en-US" sz="1200" i="1" dirty="0"/>
          </a:p>
        </p:txBody>
      </p:sp>
      <p:sp>
        <p:nvSpPr>
          <p:cNvPr id="103" name="Rectangle 102"/>
          <p:cNvSpPr/>
          <p:nvPr/>
        </p:nvSpPr>
        <p:spPr>
          <a:xfrm>
            <a:off x="380015" y="3498260"/>
            <a:ext cx="11199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i="1" dirty="0" smtClean="0"/>
              <a:t>Fagus sylvatica</a:t>
            </a:r>
            <a:endParaRPr lang="en-US" sz="1200" i="1" dirty="0"/>
          </a:p>
        </p:txBody>
      </p:sp>
      <p:sp>
        <p:nvSpPr>
          <p:cNvPr id="114" name="TextBox 113"/>
          <p:cNvSpPr txBox="1"/>
          <p:nvPr/>
        </p:nvSpPr>
        <p:spPr>
          <a:xfrm>
            <a:off x="-60784" y="4094077"/>
            <a:ext cx="313687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50" b="1" dirty="0" smtClean="0">
                <a:latin typeface="Trebuchet MS" charset="0"/>
                <a:ea typeface="Trebuchet MS" charset="0"/>
                <a:cs typeface="Trebuchet MS" charset="0"/>
              </a:rPr>
              <a:t>Eastern “rock hard</a:t>
            </a:r>
            <a:r>
              <a:rPr lang="en-US" sz="1950" b="1" smtClean="0">
                <a:latin typeface="Trebuchet MS" charset="0"/>
                <a:ea typeface="Trebuchet MS" charset="0"/>
                <a:cs typeface="Trebuchet MS" charset="0"/>
              </a:rPr>
              <a:t>” maple</a:t>
            </a:r>
            <a:endParaRPr lang="en-US" sz="1950" b="1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4359" y="3814659"/>
            <a:ext cx="1742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rebuchet MS" charset="0"/>
                <a:ea typeface="Trebuchet MS" charset="0"/>
                <a:cs typeface="Trebuchet MS" charset="0"/>
              </a:rPr>
              <a:t>Natural key covers: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969285" y="4450358"/>
            <a:ext cx="9291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Genus</a:t>
            </a:r>
            <a:r>
              <a:rPr lang="en-US" sz="1200" i="1" dirty="0" smtClean="0"/>
              <a:t>: Acer</a:t>
            </a:r>
            <a:endParaRPr lang="en-US" sz="1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0712" y="16451"/>
            <a:ext cx="270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latin typeface="Trebuchet MS" charset="0"/>
                <a:ea typeface="Trebuchet MS" charset="0"/>
                <a:cs typeface="Trebuchet MS" charset="0"/>
              </a:rPr>
              <a:t>Wood Origins &amp; Species</a:t>
            </a:r>
            <a:endParaRPr lang="en-US" b="1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41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3454">
            <a:off x="545753" y="687267"/>
            <a:ext cx="7625420" cy="551045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 rot="21072468">
            <a:off x="210245" y="1155164"/>
            <a:ext cx="2140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smtClean="0">
                <a:latin typeface="Trebuchet MS" charset="0"/>
                <a:ea typeface="Trebuchet MS" charset="0"/>
                <a:cs typeface="Trebuchet MS" charset="0"/>
              </a:rPr>
              <a:t>Wood Origins &amp; Species</a:t>
            </a:r>
            <a:endParaRPr lang="en-US" sz="1400" b="1" u="sng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88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9859</TotalTime>
  <Words>240</Words>
  <Application>Microsoft Macintosh PowerPoint</Application>
  <PresentationFormat>On-screen Show (4:3)</PresentationFormat>
  <Paragraphs>115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</dc:creator>
  <cp:lastModifiedBy>Microsoft Office User</cp:lastModifiedBy>
  <cp:revision>65</cp:revision>
  <cp:lastPrinted>2018-04-22T22:11:31Z</cp:lastPrinted>
  <dcterms:created xsi:type="dcterms:W3CDTF">2017-01-06T06:26:07Z</dcterms:created>
  <dcterms:modified xsi:type="dcterms:W3CDTF">2018-12-06T18:31:21Z</dcterms:modified>
</cp:coreProperties>
</file>